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00" r:id="rId3"/>
    <p:sldId id="303" r:id="rId4"/>
    <p:sldId id="294" r:id="rId5"/>
    <p:sldId id="295" r:id="rId6"/>
    <p:sldId id="289" r:id="rId7"/>
    <p:sldId id="290" r:id="rId8"/>
    <p:sldId id="292" r:id="rId9"/>
    <p:sldId id="297" r:id="rId10"/>
    <p:sldId id="296" r:id="rId11"/>
    <p:sldId id="305" r:id="rId12"/>
    <p:sldId id="298" r:id="rId13"/>
    <p:sldId id="299" r:id="rId14"/>
    <p:sldId id="291" r:id="rId15"/>
    <p:sldId id="293" r:id="rId16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98D2163-C8AB-44AF-BEFA-B4F6D4A3BC21}">
          <p14:sldIdLst>
            <p14:sldId id="256"/>
          </p14:sldIdLst>
        </p14:section>
        <p14:section name="Background" id="{04112988-105C-4504-9159-292D34DA4FEA}">
          <p14:sldIdLst>
            <p14:sldId id="300"/>
            <p14:sldId id="303"/>
          </p14:sldIdLst>
        </p14:section>
        <p14:section name="Ontology Design" id="{55478097-E68E-4C5E-BAC3-FCF4076DCB02}">
          <p14:sldIdLst>
            <p14:sldId id="294"/>
            <p14:sldId id="295"/>
            <p14:sldId id="289"/>
            <p14:sldId id="290"/>
          </p14:sldIdLst>
        </p14:section>
        <p14:section name="Validation" id="{3C38CDEE-064D-41D2-9FCA-A55F010BD287}">
          <p14:sldIdLst>
            <p14:sldId id="292"/>
            <p14:sldId id="297"/>
            <p14:sldId id="296"/>
            <p14:sldId id="305"/>
            <p14:sldId id="298"/>
            <p14:sldId id="299"/>
            <p14:sldId id="291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5C"/>
    <a:srgbClr val="0040C0"/>
    <a:srgbClr val="0033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2412" autoAdjust="0"/>
  </p:normalViewPr>
  <p:slideViewPr>
    <p:cSldViewPr snapToGrid="0">
      <p:cViewPr varScale="1">
        <p:scale>
          <a:sx n="44" d="100"/>
          <a:sy n="44" d="100"/>
        </p:scale>
        <p:origin x="2150" y="1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EDA69-7BCB-464F-9590-5DB219898DB8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6C7F2-2B59-4F25-B5D1-FF2F4657060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989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my name is Maxim Van de Wynckel; I am a PhD candidate at the Vrije Universiteit Brussel and </a:t>
            </a:r>
            <a:br>
              <a:rPr lang="en-US" dirty="0"/>
            </a:br>
            <a:r>
              <a:rPr lang="en-US" dirty="0"/>
              <a:t>today I will be presenting our fiducial marker ontology for semantically describing visual markers, named </a:t>
            </a:r>
            <a:r>
              <a:rPr lang="en-US" dirty="0" err="1"/>
              <a:t>FidMark</a:t>
            </a:r>
            <a:r>
              <a:rPr lang="en-US" dirty="0"/>
              <a:t>.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58194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if we have an AR application that detects an </a:t>
            </a:r>
            <a:r>
              <a:rPr lang="en-US" dirty="0" err="1"/>
              <a:t>ArUco</a:t>
            </a:r>
            <a:r>
              <a:rPr lang="en-US" dirty="0"/>
              <a:t> marker with identifier 19. We want</a:t>
            </a:r>
            <a:br>
              <a:rPr lang="en-US" dirty="0"/>
            </a:br>
            <a:r>
              <a:rPr lang="en-US" dirty="0"/>
              <a:t>to use the </a:t>
            </a:r>
            <a:r>
              <a:rPr lang="en-US" dirty="0" err="1"/>
              <a:t>FidMark</a:t>
            </a:r>
            <a:r>
              <a:rPr lang="en-US" dirty="0"/>
              <a:t> ontology to find contextual information about this marker, mainly</a:t>
            </a:r>
            <a:br>
              <a:rPr lang="en-US" dirty="0"/>
            </a:br>
            <a:r>
              <a:rPr lang="en-US" dirty="0"/>
              <a:t>its absolute position and orientation in our environment. A simple SPARQL query as shown here</a:t>
            </a:r>
            <a:br>
              <a:rPr lang="en-US" dirty="0"/>
            </a:br>
            <a:r>
              <a:rPr lang="en-US" dirty="0"/>
              <a:t>would enable us to find all instances of an </a:t>
            </a:r>
            <a:r>
              <a:rPr lang="en-US" dirty="0" err="1"/>
              <a:t>ArUco</a:t>
            </a:r>
            <a:r>
              <a:rPr lang="en-US" dirty="0"/>
              <a:t> marker or variations of an </a:t>
            </a:r>
            <a:r>
              <a:rPr lang="en-US" dirty="0" err="1"/>
              <a:t>ArUco</a:t>
            </a:r>
            <a:r>
              <a:rPr lang="en-US" dirty="0"/>
              <a:t> marker with identifier 19,</a:t>
            </a:r>
          </a:p>
          <a:p>
            <a:r>
              <a:rPr lang="en-US" dirty="0"/>
              <a:t>and get its position and orientation.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81258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7031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16299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ontology can also be used as a knowledgebase to determine which type of marker to use.</a:t>
            </a:r>
            <a:br>
              <a:rPr lang="en-US" dirty="0"/>
            </a:br>
            <a:r>
              <a:rPr lang="en-US" dirty="0"/>
              <a:t>Lets assume we want to use a </a:t>
            </a:r>
            <a:r>
              <a:rPr lang="en-US" dirty="0" err="1"/>
              <a:t>TopoTag</a:t>
            </a:r>
            <a:r>
              <a:rPr lang="en-US" dirty="0"/>
              <a:t> to describe an environment. We know we need at least 150</a:t>
            </a:r>
          </a:p>
          <a:p>
            <a:r>
              <a:rPr lang="en-US" dirty="0"/>
              <a:t>markers to cover all areas in our building. We can use a query as shown here to determine which</a:t>
            </a:r>
            <a:br>
              <a:rPr lang="en-US" dirty="0"/>
            </a:br>
            <a:r>
              <a:rPr lang="en-US" dirty="0"/>
              <a:t>existing or known dictionary can be used for </a:t>
            </a:r>
            <a:r>
              <a:rPr lang="en-US" dirty="0" err="1"/>
              <a:t>TopoTag</a:t>
            </a:r>
            <a:r>
              <a:rPr lang="en-US" dirty="0"/>
              <a:t>.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87745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demonstrator we have developed as part of this ontology is to demonstrate a basic example in which</a:t>
            </a:r>
            <a:br>
              <a:rPr lang="en-US" dirty="0"/>
            </a:br>
            <a:r>
              <a:rPr lang="en-US" dirty="0"/>
              <a:t>a marker can and should be described for it to be used in an augmented reality application.</a:t>
            </a:r>
          </a:p>
          <a:p>
            <a:endParaRPr lang="en-US" dirty="0"/>
          </a:p>
          <a:p>
            <a:r>
              <a:rPr lang="en-US" dirty="0"/>
              <a:t>This demonstrator is available online and simply showcases the RDF description of a marker</a:t>
            </a:r>
            <a:br>
              <a:rPr lang="en-US" dirty="0"/>
            </a:br>
            <a:r>
              <a:rPr lang="en-US" dirty="0"/>
              <a:t>and virtual objects positioned ‘relative’ to this marker. Editing the RDF description such as changing the relative</a:t>
            </a:r>
          </a:p>
          <a:p>
            <a:r>
              <a:rPr lang="en-US" dirty="0"/>
              <a:t>position, changing the marker type or identifier will result in the AR view changing.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4127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conclude, in this paper we presented our Fiducial Marker ontology. We focus on Augmented Reality applications</a:t>
            </a:r>
          </a:p>
          <a:p>
            <a:r>
              <a:rPr lang="en-US" dirty="0"/>
              <a:t>or other computer vision algorithms that perform pose estimation.</a:t>
            </a:r>
          </a:p>
          <a:p>
            <a:endParaRPr lang="en-US" dirty="0"/>
          </a:p>
          <a:p>
            <a:r>
              <a:rPr lang="en-US" dirty="0"/>
              <a:t>Our ontology is extensible with support for future marker types. We already ensured there is a clear division</a:t>
            </a:r>
            <a:br>
              <a:rPr lang="en-US" dirty="0"/>
            </a:br>
            <a:r>
              <a:rPr lang="en-US" dirty="0"/>
              <a:t>between different marker types. In addition markers can extend </a:t>
            </a:r>
            <a:r>
              <a:rPr lang="en-US" dirty="0" err="1"/>
              <a:t>ea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6847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start off with some background, a fiducial marker is visual marker or set of features that can be detected</a:t>
            </a:r>
          </a:p>
          <a:p>
            <a:r>
              <a:rPr lang="en-US" dirty="0"/>
              <a:t>by a computer vision algorithm. When these fiducial markers have a known dimension, they can be used</a:t>
            </a:r>
          </a:p>
          <a:p>
            <a:r>
              <a:rPr lang="en-US" dirty="0"/>
              <a:t>as landmarks or anchors to position objects relative to these markers.</a:t>
            </a:r>
          </a:p>
          <a:p>
            <a:endParaRPr lang="en-US" dirty="0"/>
          </a:p>
          <a:p>
            <a:r>
              <a:rPr lang="en-US" dirty="0"/>
              <a:t>For augmented reality use cases, there are a large number of different</a:t>
            </a:r>
            <a:br>
              <a:rPr lang="en-US" dirty="0"/>
            </a:br>
            <a:r>
              <a:rPr lang="en-US" dirty="0"/>
              <a:t>fiducial markers, each with their pros and cons in different environmental conditions. In augmented reality these</a:t>
            </a:r>
          </a:p>
          <a:p>
            <a:r>
              <a:rPr lang="en-US" dirty="0"/>
              <a:t>markers find its use to perform pose estimation, which allows us to position virtual objects relative to these markers</a:t>
            </a:r>
            <a:br>
              <a:rPr lang="en-US" dirty="0"/>
            </a:br>
            <a:r>
              <a:rPr lang="en-US" dirty="0"/>
              <a:t>in three dimensions.</a:t>
            </a:r>
          </a:p>
          <a:p>
            <a:endParaRPr lang="en-US" dirty="0"/>
          </a:p>
          <a:p>
            <a:r>
              <a:rPr lang="en-US" dirty="0"/>
              <a:t>The main issue with fiducial markers is that you need to know of their existence before</a:t>
            </a:r>
            <a:br>
              <a:rPr lang="en-US" dirty="0"/>
            </a:br>
            <a:r>
              <a:rPr lang="en-US" dirty="0"/>
              <a:t>being able to detect them, which requires a knowledgebase where we can learn this information. 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533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briefly delve a bit into pose estimation – we have a simple example of related work</a:t>
            </a:r>
            <a:br>
              <a:rPr lang="en-US" dirty="0"/>
            </a:br>
            <a:r>
              <a:rPr lang="en-US" dirty="0"/>
              <a:t>where a robot determines its position based on a marker with a known position</a:t>
            </a:r>
            <a:br>
              <a:rPr lang="en-US" dirty="0"/>
            </a:br>
            <a:r>
              <a:rPr lang="en-US" dirty="0"/>
              <a:t>within the environment. </a:t>
            </a:r>
          </a:p>
          <a:p>
            <a:endParaRPr lang="en-US" dirty="0"/>
          </a:p>
          <a:p>
            <a:r>
              <a:rPr lang="en-US" dirty="0"/>
              <a:t>However, it should be noted that the pose estimation can also be reversed with markers</a:t>
            </a:r>
            <a:br>
              <a:rPr lang="en-US" dirty="0"/>
            </a:br>
            <a:r>
              <a:rPr lang="en-US" dirty="0"/>
              <a:t>placed on a moveable object that is tracked by </a:t>
            </a:r>
            <a:r>
              <a:rPr lang="en-US"/>
              <a:t>stationary cameras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3744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ontology is designed around seven design goals that we wish to accomplish</a:t>
            </a:r>
            <a:br>
              <a:rPr lang="en-US" dirty="0"/>
            </a:br>
            <a:r>
              <a:rPr lang="en-US" dirty="0"/>
              <a:t>with the final design. Each goal stems from the central goal of trying to create</a:t>
            </a:r>
          </a:p>
          <a:p>
            <a:r>
              <a:rPr lang="en-US" dirty="0"/>
              <a:t>Interoperable augmented reality applications that can work together with &amp; relative to the same</a:t>
            </a:r>
            <a:br>
              <a:rPr lang="en-US" dirty="0"/>
            </a:br>
            <a:r>
              <a:rPr lang="en-US" dirty="0"/>
              <a:t>fiducial markers. </a:t>
            </a:r>
          </a:p>
          <a:p>
            <a:endParaRPr lang="en-US" dirty="0"/>
          </a:p>
          <a:p>
            <a:r>
              <a:rPr lang="en-US" dirty="0"/>
              <a:t>In order to accomplish this central goal; we should be able to use our ontology to retrieve</a:t>
            </a:r>
            <a:br>
              <a:rPr lang="en-US" dirty="0"/>
            </a:br>
            <a:r>
              <a:rPr lang="en-US" dirty="0"/>
              <a:t>a list of supported markers. A lot of the fiducial markers that exist are variants on one and the other.</a:t>
            </a:r>
            <a:br>
              <a:rPr lang="en-US" dirty="0"/>
            </a:br>
            <a:r>
              <a:rPr lang="en-US" dirty="0"/>
              <a:t>Our AR application should be able to get an overview of all supported markers </a:t>
            </a:r>
          </a:p>
          <a:p>
            <a:endParaRPr lang="en-US" dirty="0"/>
          </a:p>
          <a:p>
            <a:r>
              <a:rPr lang="en-US" dirty="0"/>
              <a:t>Our 2</a:t>
            </a:r>
            <a:r>
              <a:rPr lang="en-US" baseline="30000" dirty="0"/>
              <a:t>nd</a:t>
            </a:r>
            <a:r>
              <a:rPr lang="en-US" dirty="0"/>
              <a:t> design goal is to be able to retrieve markers using identifiable information; which includes</a:t>
            </a:r>
            <a:br>
              <a:rPr lang="en-US" dirty="0"/>
            </a:br>
            <a:r>
              <a:rPr lang="en-US" dirty="0"/>
              <a:t>the type of marker; the identifier or encoded data of a marker if present and optionally a dictionary</a:t>
            </a:r>
            <a:br>
              <a:rPr lang="en-US" dirty="0"/>
            </a:br>
            <a:r>
              <a:rPr lang="en-US" dirty="0"/>
              <a:t>used to map the topology of the marker to an identifier.</a:t>
            </a:r>
          </a:p>
          <a:p>
            <a:endParaRPr lang="en-US" dirty="0"/>
          </a:p>
          <a:p>
            <a:r>
              <a:rPr lang="en-US" dirty="0"/>
              <a:t>As already mentioned in design goal 1, different marker types can have different variations depending on the</a:t>
            </a:r>
            <a:br>
              <a:rPr lang="en-US" dirty="0"/>
            </a:br>
            <a:r>
              <a:rPr lang="en-US" dirty="0"/>
              <a:t>dictionary or symbology that is used. </a:t>
            </a:r>
            <a:r>
              <a:rPr lang="en-US" dirty="0" err="1"/>
              <a:t>FidMark</a:t>
            </a:r>
            <a:r>
              <a:rPr lang="en-US" dirty="0"/>
              <a:t> should be </a:t>
            </a:r>
            <a:r>
              <a:rPr lang="en-US" dirty="0" err="1"/>
              <a:t>scaleable</a:t>
            </a:r>
            <a:r>
              <a:rPr lang="en-US" dirty="0"/>
              <a:t> enough to define your own dictionaries.</a:t>
            </a:r>
          </a:p>
          <a:p>
            <a:endParaRPr lang="en-US" dirty="0"/>
          </a:p>
          <a:p>
            <a:r>
              <a:rPr lang="en-US" dirty="0"/>
              <a:t>Another thing we want to accomplish was the facilitation of pose estimation.</a:t>
            </a:r>
          </a:p>
          <a:p>
            <a:endParaRPr lang="en-US" dirty="0"/>
          </a:p>
          <a:p>
            <a:r>
              <a:rPr lang="en-US" dirty="0"/>
              <a:t>Design goal 5 and 6 are a bit similar. We want to enable relative positioning of objects to markers in some way;</a:t>
            </a:r>
            <a:br>
              <a:rPr lang="en-US" dirty="0"/>
            </a:br>
            <a:r>
              <a:rPr lang="en-US" dirty="0"/>
              <a:t>the ideal solution this case would be to treat the markers as their own reference frame.</a:t>
            </a:r>
          </a:p>
          <a:p>
            <a:endParaRPr lang="en-US" dirty="0"/>
          </a:p>
          <a:p>
            <a:r>
              <a:rPr lang="en-US" dirty="0"/>
              <a:t>Finally, our last design goal is that we wanted to facilitate </a:t>
            </a:r>
            <a:r>
              <a:rPr lang="en-US" dirty="0" err="1"/>
              <a:t>th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1091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ontology is built on top of POSO, which a generic Positioning System Ontology.</a:t>
            </a:r>
          </a:p>
          <a:p>
            <a:endParaRPr lang="en-US" dirty="0"/>
          </a:p>
          <a:p>
            <a:r>
              <a:rPr lang="en-US" dirty="0"/>
              <a:t>POSO already handles the positioning of objects and the description of “positioning techniques”</a:t>
            </a:r>
            <a:br>
              <a:rPr lang="en-US" dirty="0"/>
            </a:br>
            <a:r>
              <a:rPr lang="en-US" dirty="0"/>
              <a:t>as procedures that are performed on data.</a:t>
            </a:r>
          </a:p>
          <a:p>
            <a:endParaRPr lang="en-US" dirty="0"/>
          </a:p>
          <a:p>
            <a:r>
              <a:rPr lang="en-US" dirty="0"/>
              <a:t>We extended POSO with our </a:t>
            </a:r>
            <a:r>
              <a:rPr lang="en-US" dirty="0" err="1"/>
              <a:t>FidMark</a:t>
            </a:r>
            <a:r>
              <a:rPr lang="en-US" dirty="0"/>
              <a:t> ontology to describe different tags, their dictionaries and identification</a:t>
            </a:r>
          </a:p>
          <a:p>
            <a:r>
              <a:rPr lang="en-US" dirty="0"/>
              <a:t>Methods – as well as the common pose estimation techniques as the “ positioning techniques” of POSO.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8906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following image you can see the “main” classes of </a:t>
            </a:r>
            <a:r>
              <a:rPr lang="en-US" dirty="0" err="1"/>
              <a:t>FidMark</a:t>
            </a:r>
            <a:r>
              <a:rPr lang="en-US" dirty="0"/>
              <a:t> related to the description of markers in yellow.</a:t>
            </a:r>
          </a:p>
          <a:p>
            <a:r>
              <a:rPr lang="en-US" dirty="0"/>
              <a:t>The core ontologies, POSO, SSN and SOSA are depicted in gray.</a:t>
            </a:r>
          </a:p>
          <a:p>
            <a:endParaRPr lang="en-US" dirty="0"/>
          </a:p>
          <a:p>
            <a:r>
              <a:rPr lang="en-US" dirty="0"/>
              <a:t>POSO defines two concepts; a Visual Landmark and tracked feature. A tracked feature is a feature of interest that</a:t>
            </a:r>
          </a:p>
          <a:p>
            <a:r>
              <a:rPr lang="en-US" dirty="0"/>
              <a:t>can be tracked. A visual landmark is a landmark that has a known position. In our case, our fiducial markers</a:t>
            </a:r>
          </a:p>
          <a:p>
            <a:r>
              <a:rPr lang="en-US" dirty="0"/>
              <a:t>are visual landmarks that we can track or use to position ourselves relative to the markers.</a:t>
            </a:r>
          </a:p>
          <a:p>
            <a:endParaRPr lang="en-US" dirty="0"/>
          </a:p>
          <a:p>
            <a:r>
              <a:rPr lang="en-US" dirty="0"/>
              <a:t>We classify two types of fiducial markers; passive markers such as for example a 2D barcode, </a:t>
            </a:r>
            <a:r>
              <a:rPr lang="en-US" dirty="0" err="1"/>
              <a:t>aruco</a:t>
            </a:r>
            <a:r>
              <a:rPr lang="en-US" dirty="0"/>
              <a:t> marker or circular barcode and active markers that actively communicate their data or identifier; such as infrared markers. Since these active markers are less common and more proprietary we did not provide subtypes for this type – but making the distinction between the two marker types enables us to strictly define active markers as markers that require a stream or feed of video data, while a passive</a:t>
            </a:r>
          </a:p>
          <a:p>
            <a:r>
              <a:rPr lang="en-US" dirty="0"/>
              <a:t>marker could very well be a simple picture of a marker.</a:t>
            </a:r>
          </a:p>
          <a:p>
            <a:endParaRPr lang="en-US" dirty="0"/>
          </a:p>
          <a:p>
            <a:r>
              <a:rPr lang="en-US" dirty="0"/>
              <a:t>A fiducial marker can have a dictionary, origin and image descriptor.</a:t>
            </a:r>
          </a:p>
          <a:p>
            <a:endParaRPr lang="en-US" dirty="0"/>
          </a:p>
          <a:p>
            <a:r>
              <a:rPr lang="en-US" dirty="0"/>
              <a:t>Finally, we extend the Positioning techniques of POSO and </a:t>
            </a:r>
            <a:r>
              <a:rPr lang="en-US" dirty="0" err="1"/>
              <a:t>sosa</a:t>
            </a:r>
            <a:r>
              <a:rPr lang="en-US" dirty="0"/>
              <a:t> procedures with pose estimation and also</a:t>
            </a:r>
            <a:br>
              <a:rPr lang="en-US" dirty="0"/>
            </a:br>
            <a:r>
              <a:rPr lang="en-US" dirty="0"/>
              <a:t>the simple detection of fiducial markers which should be performed before performing marker based pose estimation.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3545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the pose estimation a bit further;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3807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aim to validate our ontology and more specifically our design goals, we have conducted</a:t>
            </a:r>
            <a:br>
              <a:rPr lang="en-US" dirty="0"/>
            </a:br>
            <a:r>
              <a:rPr lang="en-US" dirty="0"/>
              <a:t>several validation steps on top of </a:t>
            </a:r>
            <a:r>
              <a:rPr lang="en-US"/>
              <a:t>our ontology.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4757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95259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BE1E3-CF92-4A2C-18C4-06F5E00BE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9" y="1464860"/>
            <a:ext cx="7813040" cy="1931371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rgbClr val="003399"/>
                </a:solidFill>
              </a:defRPr>
            </a:lvl1pPr>
          </a:lstStyle>
          <a:p>
            <a:endParaRPr lang="en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2B95F35-4671-1253-1D06-8911C5476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9" y="3488307"/>
            <a:ext cx="7813040" cy="1138284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1F5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BE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EA6032C-E445-FC07-677D-9D00A6F826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0" y="5768454"/>
            <a:ext cx="2333161" cy="103922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E73FAE2-252E-9E24-29E3-68231DD7CA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9469" y="6132643"/>
            <a:ext cx="3251782" cy="3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0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695AF3-8D2D-E7BD-367B-10C0023BA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52" y="206233"/>
            <a:ext cx="8689075" cy="590868"/>
          </a:xfrm>
        </p:spPr>
        <p:txBody>
          <a:bodyPr>
            <a:noAutofit/>
          </a:bodyPr>
          <a:lstStyle>
            <a:lvl1pPr>
              <a:defRPr sz="4000">
                <a:solidFill>
                  <a:srgbClr val="003399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90BE6-D8CA-3BBB-899B-A8A316D63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952" y="1160061"/>
            <a:ext cx="10757848" cy="501690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5EC8839-6807-7D70-9C16-D744726A8E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5952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9CFB974-4C6E-4BB0-9281-479464CDC24C}" type="datetimeFigureOut">
              <a:rPr lang="en-BE" smtClean="0"/>
              <a:pPr/>
              <a:t>06/05/2024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ACABAA-BF0D-633D-E742-97DB85D23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F728765-8883-7456-8EE5-606C794C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C721B-764A-4258-9B00-4150BF16688D}" type="slidenum">
              <a:rPr lang="en-BE" smtClean="0"/>
              <a:t>‹nr.›</a:t>
            </a:fld>
            <a:endParaRPr lang="en-BE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9FD814F-E01D-025B-6184-578DB7A77FFB}"/>
              </a:ext>
            </a:extLst>
          </p:cNvPr>
          <p:cNvCxnSpPr>
            <a:cxnSpLocks/>
          </p:cNvCxnSpPr>
          <p:nvPr userDrawn="1"/>
        </p:nvCxnSpPr>
        <p:spPr>
          <a:xfrm>
            <a:off x="0" y="895187"/>
            <a:ext cx="12192000" cy="0"/>
          </a:xfrm>
          <a:prstGeom prst="line">
            <a:avLst/>
          </a:prstGeom>
          <a:ln>
            <a:solidFill>
              <a:srgbClr val="00339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B132076D-8E06-9C22-30A5-FAFE0000230D}"/>
              </a:ext>
            </a:extLst>
          </p:cNvPr>
          <p:cNvCxnSpPr>
            <a:cxnSpLocks/>
          </p:cNvCxnSpPr>
          <p:nvPr userDrawn="1"/>
        </p:nvCxnSpPr>
        <p:spPr>
          <a:xfrm>
            <a:off x="0" y="919952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503DE385-6C78-BD7F-DED7-4726B10B09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3406" y="266954"/>
            <a:ext cx="1612323" cy="44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5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58123EE-6BB4-0FCF-10C7-928EAE604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7087D6-BAB4-D05E-4398-4AED52432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4784757-E657-2564-24E6-5925E5EDC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B3992E8-AA0F-FA79-FD31-597975FF5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AC721B-764A-4258-9B00-4150BF16688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9920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TC Avant Garde Std Bk" panose="0200050303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C7198-1984-BE66-DECF-835B8D21E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743" y="1464860"/>
            <a:ext cx="10048723" cy="1931371"/>
          </a:xfrm>
        </p:spPr>
        <p:txBody>
          <a:bodyPr/>
          <a:lstStyle/>
          <a:p>
            <a:pPr algn="l"/>
            <a:r>
              <a:rPr lang="en-US" dirty="0" err="1"/>
              <a:t>FidMark</a:t>
            </a:r>
            <a:r>
              <a:rPr lang="en-US" dirty="0"/>
              <a:t>: A Fiducial Marker Ontology For Semantically Describing Visual Markers</a:t>
            </a:r>
            <a:endParaRPr lang="en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380B006-4DB2-F9A2-1812-4C681C422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743" y="3459464"/>
            <a:ext cx="9186557" cy="1138284"/>
          </a:xfrm>
        </p:spPr>
        <p:txBody>
          <a:bodyPr>
            <a:normAutofit/>
          </a:bodyPr>
          <a:lstStyle/>
          <a:p>
            <a:pPr algn="l"/>
            <a:r>
              <a:rPr lang="en-US" u="sng" dirty="0"/>
              <a:t>Maxim Van de Wynckel</a:t>
            </a:r>
            <a:r>
              <a:rPr lang="en-US" dirty="0"/>
              <a:t>, Isaac Valadez, Beat Signer</a:t>
            </a:r>
            <a:endParaRPr lang="en-BE" sz="1600" u="sng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005FE3-0097-FD41-3B51-02734824F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0390" y="5971110"/>
            <a:ext cx="2134548" cy="59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39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SPARQL queries</a:t>
            </a:r>
            <a:endParaRPr lang="en-BE" dirty="0"/>
          </a:p>
        </p:txBody>
      </p:sp>
      <p:pic>
        <p:nvPicPr>
          <p:cNvPr id="9" name="Tijdelijke aanduiding voor inhoud 8" descr="Afbeelding met tekst, Lettertype, schermopname&#10;&#10;Automatisch gegenereerde beschrijving">
            <a:extLst>
              <a:ext uri="{FF2B5EF4-FFF2-40B4-BE49-F238E27FC236}">
                <a16:creationId xmlns:a16="http://schemas.microsoft.com/office/drawing/2014/main" id="{1451872D-41EB-975B-D98B-4BE0F87C6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2" y="2689302"/>
            <a:ext cx="11514974" cy="2806775"/>
          </a:xfrm>
        </p:spPr>
      </p:pic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592828D1-48A7-4AEA-0F1C-C73AD0C625B0}"/>
              </a:ext>
            </a:extLst>
          </p:cNvPr>
          <p:cNvSpPr txBox="1">
            <a:spLocks/>
          </p:cNvSpPr>
          <p:nvPr/>
        </p:nvSpPr>
        <p:spPr>
          <a:xfrm>
            <a:off x="595952" y="1160061"/>
            <a:ext cx="10757848" cy="1295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Get the position and orientation of a detected marker</a:t>
            </a:r>
          </a:p>
          <a:p>
            <a:pPr marL="0" indent="0">
              <a:buNone/>
            </a:pPr>
            <a:r>
              <a:rPr lang="en-US" i="1" dirty="0"/>
              <a:t>(i.e. an </a:t>
            </a:r>
            <a:r>
              <a:rPr lang="en-US" i="1" dirty="0" err="1"/>
              <a:t>ArUco</a:t>
            </a:r>
            <a:r>
              <a:rPr lang="en-US" i="1" dirty="0"/>
              <a:t> marker with ID 19)</a:t>
            </a:r>
            <a:endParaRPr lang="en-BE" i="1" dirty="0"/>
          </a:p>
        </p:txBody>
      </p:sp>
    </p:spTree>
    <p:extLst>
      <p:ext uri="{BB962C8B-B14F-4D97-AF65-F5344CB8AC3E}">
        <p14:creationId xmlns:p14="http://schemas.microsoft.com/office/powerpoint/2010/main" val="4192463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SPARQL queries</a:t>
            </a:r>
            <a:endParaRPr lang="en-BE" dirty="0"/>
          </a:p>
        </p:txBody>
      </p:sp>
      <p:pic>
        <p:nvPicPr>
          <p:cNvPr id="9" name="Tijdelijke aanduiding voor inhoud 8" descr="Afbeelding met tekst, Lettertype, schermopname&#10;&#10;Automatisch gegenereerde beschrijving">
            <a:extLst>
              <a:ext uri="{FF2B5EF4-FFF2-40B4-BE49-F238E27FC236}">
                <a16:creationId xmlns:a16="http://schemas.microsoft.com/office/drawing/2014/main" id="{1451872D-41EB-975B-D98B-4BE0F87C6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2" y="2689302"/>
            <a:ext cx="11514974" cy="2806775"/>
          </a:xfrm>
        </p:spPr>
      </p:pic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592828D1-48A7-4AEA-0F1C-C73AD0C625B0}"/>
              </a:ext>
            </a:extLst>
          </p:cNvPr>
          <p:cNvSpPr txBox="1">
            <a:spLocks/>
          </p:cNvSpPr>
          <p:nvPr/>
        </p:nvSpPr>
        <p:spPr>
          <a:xfrm>
            <a:off x="595952" y="1160061"/>
            <a:ext cx="10757848" cy="1295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Get all virtual objects placed relative to a QR-code marker</a:t>
            </a:r>
          </a:p>
          <a:p>
            <a:pPr marL="0" indent="0">
              <a:buNone/>
            </a:pPr>
            <a:r>
              <a:rPr lang="en-US" i="1" dirty="0"/>
              <a:t>with the data 0x001122334455</a:t>
            </a:r>
            <a:endParaRPr lang="en-BE" i="1" dirty="0"/>
          </a:p>
        </p:txBody>
      </p:sp>
      <p:pic>
        <p:nvPicPr>
          <p:cNvPr id="4" name="Afbeelding 3" descr="Afbeelding met tekst, Lettertype, schermopname&#10;&#10;Automatisch gegenereerde beschrijving">
            <a:extLst>
              <a:ext uri="{FF2B5EF4-FFF2-40B4-BE49-F238E27FC236}">
                <a16:creationId xmlns:a16="http://schemas.microsoft.com/office/drawing/2014/main" id="{D8E9DEB1-C81E-BA59-CE41-902419293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2" y="2689302"/>
            <a:ext cx="11522005" cy="315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71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SPARQL queries</a:t>
            </a:r>
            <a:endParaRPr lang="en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592828D1-48A7-4AEA-0F1C-C73AD0C625B0}"/>
              </a:ext>
            </a:extLst>
          </p:cNvPr>
          <p:cNvSpPr txBox="1">
            <a:spLocks/>
          </p:cNvSpPr>
          <p:nvPr/>
        </p:nvSpPr>
        <p:spPr>
          <a:xfrm>
            <a:off x="595952" y="1160061"/>
            <a:ext cx="10757848" cy="1295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Select all square fiducial marker types</a:t>
            </a:r>
            <a:endParaRPr lang="en-BE" i="1" dirty="0"/>
          </a:p>
        </p:txBody>
      </p:sp>
      <p:pic>
        <p:nvPicPr>
          <p:cNvPr id="5" name="Afbeelding 4" descr="Afbeelding met tekst, Lettertype, schermopname, lijn&#10;&#10;Automatisch gegenereerde beschrijving">
            <a:extLst>
              <a:ext uri="{FF2B5EF4-FFF2-40B4-BE49-F238E27FC236}">
                <a16:creationId xmlns:a16="http://schemas.microsoft.com/office/drawing/2014/main" id="{6189AE53-2988-4F4F-FC69-E284E52A5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2" y="2689302"/>
            <a:ext cx="11514974" cy="177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2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SPARQL queries</a:t>
            </a:r>
            <a:endParaRPr lang="en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592828D1-48A7-4AEA-0F1C-C73AD0C625B0}"/>
              </a:ext>
            </a:extLst>
          </p:cNvPr>
          <p:cNvSpPr txBox="1">
            <a:spLocks/>
          </p:cNvSpPr>
          <p:nvPr/>
        </p:nvSpPr>
        <p:spPr>
          <a:xfrm>
            <a:off x="595952" y="1160061"/>
            <a:ext cx="10757848" cy="1295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Find all dictionaries and the count of markers that can be identified in this dictionary for the marker type “</a:t>
            </a:r>
            <a:r>
              <a:rPr lang="en-US" i="1" dirty="0" err="1"/>
              <a:t>TopoTag</a:t>
            </a:r>
            <a:r>
              <a:rPr lang="en-US" i="1" dirty="0"/>
              <a:t>”. Ensure that at least 150 markers can be identified.</a:t>
            </a:r>
            <a:endParaRPr lang="en-BE" i="1" dirty="0"/>
          </a:p>
        </p:txBody>
      </p:sp>
      <p:pic>
        <p:nvPicPr>
          <p:cNvPr id="5" name="Afbeelding 4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6EABCEB5-4F9B-DD8D-3E37-E8FFC0CC4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2" y="2689302"/>
            <a:ext cx="11514974" cy="246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00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D67FC-3056-71EE-BCDA-7C359FED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Demonstrator</a:t>
            </a:r>
            <a:endParaRPr lang="en-BE" dirty="0"/>
          </a:p>
        </p:txBody>
      </p:sp>
      <p:pic>
        <p:nvPicPr>
          <p:cNvPr id="4" name="Afbeelding 3" descr="Afbeelding met tekst, schermopname, ontwerp, kunst&#10;&#10;Automatisch gegenereerde beschrijving">
            <a:extLst>
              <a:ext uri="{FF2B5EF4-FFF2-40B4-BE49-F238E27FC236}">
                <a16:creationId xmlns:a16="http://schemas.microsoft.com/office/drawing/2014/main" id="{A5A64DC1-9056-6BC3-F935-8B76254FC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97" y="1070429"/>
            <a:ext cx="2520462" cy="5461000"/>
          </a:xfrm>
          <a:prstGeom prst="rect">
            <a:avLst/>
          </a:prstGeom>
        </p:spPr>
      </p:pic>
      <p:pic>
        <p:nvPicPr>
          <p:cNvPr id="5" name="Afbeelding 4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02229406-6F19-C50C-6383-4FE6135CA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41" y="1070428"/>
            <a:ext cx="2520462" cy="5461001"/>
          </a:xfrm>
          <a:prstGeom prst="rect">
            <a:avLst/>
          </a:prstGeom>
        </p:spPr>
      </p:pic>
      <p:pic>
        <p:nvPicPr>
          <p:cNvPr id="6" name="Afbeelding 5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E99B8319-5029-8E90-BFFD-B7E0434484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69" y="1070428"/>
            <a:ext cx="2520462" cy="546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79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A0245-ED35-3E81-A159-2DA32752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  <a:endParaRPr lang="en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D4496E4-B7ED-5279-3995-CAE7EAE79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039" y="4631002"/>
            <a:ext cx="2145885" cy="2145885"/>
          </a:xfrm>
        </p:spPr>
      </p:pic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1083D603-5F00-4AE3-232A-A0CB55B08AFE}"/>
              </a:ext>
            </a:extLst>
          </p:cNvPr>
          <p:cNvSpPr txBox="1">
            <a:spLocks/>
          </p:cNvSpPr>
          <p:nvPr/>
        </p:nvSpPr>
        <p:spPr>
          <a:xfrm>
            <a:off x="595952" y="1160061"/>
            <a:ext cx="10757848" cy="361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Fiducial marker ontology with a focus on Augmented Reality and Pose estimation</a:t>
            </a:r>
          </a:p>
          <a:p>
            <a:r>
              <a:rPr lang="en-US" dirty="0"/>
              <a:t>Extensible ontology with support for future marker types and dictionaries</a:t>
            </a:r>
          </a:p>
          <a:p>
            <a:r>
              <a:rPr lang="en-US" dirty="0"/>
              <a:t>Expanding the dictionaries</a:t>
            </a:r>
          </a:p>
          <a:p>
            <a:r>
              <a:rPr lang="en-US" dirty="0"/>
              <a:t>Demonstrator application</a:t>
            </a:r>
            <a:endParaRPr lang="en-BE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6EA356C6-0779-E431-8741-C74FA8D6223C}"/>
              </a:ext>
            </a:extLst>
          </p:cNvPr>
          <p:cNvSpPr txBox="1">
            <a:spLocks/>
          </p:cNvSpPr>
          <p:nvPr/>
        </p:nvSpPr>
        <p:spPr>
          <a:xfrm>
            <a:off x="3771138" y="4848309"/>
            <a:ext cx="6515100" cy="16992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https://purl.org/fidmark/</a:t>
            </a:r>
          </a:p>
          <a:p>
            <a:pPr marL="0" indent="0">
              <a:buNone/>
            </a:pPr>
            <a:r>
              <a:rPr lang="en-US" sz="2400" dirty="0"/>
              <a:t>https://fidmark.openhps.org/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https://github.com/OpenHPS/FidMark/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D3F5431-CEB3-C748-0DFE-A7A57D0FCF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2852" y="4794310"/>
            <a:ext cx="783234" cy="78323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1C885C9-2182-B611-9CA9-9BD1E35FBC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9059" y="5916749"/>
            <a:ext cx="630820" cy="6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6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4049F-0F71-FF83-3EE7-E52B2098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Fiducial Marker</a:t>
            </a:r>
            <a:endParaRPr lang="en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F08ADF9-1E46-B90F-6C1F-066752ABC5E8}"/>
              </a:ext>
            </a:extLst>
          </p:cNvPr>
          <p:cNvSpPr txBox="1"/>
          <p:nvPr/>
        </p:nvSpPr>
        <p:spPr>
          <a:xfrm>
            <a:off x="5668750" y="1589797"/>
            <a:ext cx="6103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Košťák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, M.;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Slabý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, A. Designing a Simple Fiducial Marker for Localization in Spatial Scenes Using Neural Networks.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Sensors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 </a:t>
            </a:r>
            <a:r>
              <a:rPr lang="en-US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2021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21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, 5407.</a:t>
            </a:r>
            <a:endParaRPr lang="en-BE" dirty="0">
              <a:latin typeface="ITC Avant Garde Std Bk" panose="02000503030000020004" pitchFamily="50" charset="0"/>
            </a:endParaRPr>
          </a:p>
        </p:txBody>
      </p:sp>
      <p:pic>
        <p:nvPicPr>
          <p:cNvPr id="7" name="Afbeelding 6" descr="Afbeelding met tekst, cirkel, schermopname, ontwerp&#10;&#10;Automatisch gegenereerde beschrijving">
            <a:extLst>
              <a:ext uri="{FF2B5EF4-FFF2-40B4-BE49-F238E27FC236}">
                <a16:creationId xmlns:a16="http://schemas.microsoft.com/office/drawing/2014/main" id="{6019EF50-E80B-5841-5AD6-4EBF3FCA3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2" y="1180494"/>
            <a:ext cx="4927226" cy="5185469"/>
          </a:xfrm>
          <a:prstGeom prst="rect">
            <a:avLst/>
          </a:prstGeom>
        </p:spPr>
      </p:pic>
      <p:pic>
        <p:nvPicPr>
          <p:cNvPr id="9" name="Afbeelding 8" descr="Afbeelding met tekst, schermopname, Graphics, cirkel&#10;&#10;Automatisch gegenereerde beschrijving">
            <a:extLst>
              <a:ext uri="{FF2B5EF4-FFF2-40B4-BE49-F238E27FC236}">
                <a16:creationId xmlns:a16="http://schemas.microsoft.com/office/drawing/2014/main" id="{8427A70A-D275-9ADD-654D-02335AC75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3023810"/>
            <a:ext cx="5179750" cy="334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73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965567-03A5-B5E0-9C94-509BA2B2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Pose Estimation</a:t>
            </a:r>
            <a:endParaRPr lang="en-BE" dirty="0"/>
          </a:p>
        </p:txBody>
      </p:sp>
      <p:pic>
        <p:nvPicPr>
          <p:cNvPr id="5" name="Afbeelding 4" descr="Afbeelding met wiel, voertuig, band, grond&#10;&#10;Automatisch gegenereerde beschrijving">
            <a:extLst>
              <a:ext uri="{FF2B5EF4-FFF2-40B4-BE49-F238E27FC236}">
                <a16:creationId xmlns:a16="http://schemas.microsoft.com/office/drawing/2014/main" id="{2319AD10-53DA-F624-CAEA-292102C263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" t="9231" r="3499" b="14248"/>
          <a:stretch/>
        </p:blipFill>
        <p:spPr>
          <a:xfrm>
            <a:off x="5963055" y="1523045"/>
            <a:ext cx="5515224" cy="2960914"/>
          </a:xfrm>
          <a:prstGeom prst="rect">
            <a:avLst/>
          </a:prstGeom>
        </p:spPr>
      </p:pic>
      <p:pic>
        <p:nvPicPr>
          <p:cNvPr id="7" name="Afbeelding 6" descr="Afbeelding met tekst, kaart, schermopname, diagram&#10;&#10;Automatisch gegenereerde beschrijving">
            <a:extLst>
              <a:ext uri="{FF2B5EF4-FFF2-40B4-BE49-F238E27FC236}">
                <a16:creationId xmlns:a16="http://schemas.microsoft.com/office/drawing/2014/main" id="{BE69D6AC-88F7-09C5-B4AF-9D6C8AB7D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2" y="1469479"/>
            <a:ext cx="5007452" cy="4796205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0128C788-DC79-44D4-0D7E-9CDC47659149}"/>
              </a:ext>
            </a:extLst>
          </p:cNvPr>
          <p:cNvSpPr txBox="1"/>
          <p:nvPr/>
        </p:nvSpPr>
        <p:spPr>
          <a:xfrm>
            <a:off x="5963055" y="4796030"/>
            <a:ext cx="57325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Adámek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 R, </a:t>
            </a:r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Brablc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 M, </a:t>
            </a:r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Vávra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 P, </a:t>
            </a:r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Dobossy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 B, </a:t>
            </a:r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Formánek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 M, </a:t>
            </a:r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Radil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 F. Analytical Models for Pose Estimate Variance of Planar Fiducial Markers for Mobile Robot Localisation. </a:t>
            </a:r>
            <a:r>
              <a:rPr lang="en-GB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Sensors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. 2023; 23(12):5746.</a:t>
            </a:r>
            <a:endParaRPr lang="en-BE" dirty="0">
              <a:latin typeface="ITC Avant Garde Std Bk" panose="02000503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892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Goals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A358930-1872-9321-49B3-AA8765133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Central goal: “Interoperable Augmented Reality Applications”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DG1</a:t>
            </a:r>
            <a:r>
              <a:rPr lang="en-US" dirty="0"/>
              <a:t>	Retrieve a list of supported markers</a:t>
            </a:r>
          </a:p>
          <a:p>
            <a:pPr marL="0" indent="0">
              <a:buNone/>
            </a:pPr>
            <a:r>
              <a:rPr lang="en-US" b="1" dirty="0"/>
              <a:t>DG2	</a:t>
            </a:r>
            <a:r>
              <a:rPr lang="en-US" dirty="0"/>
              <a:t>Retrieve markers using the identifiable information</a:t>
            </a:r>
          </a:p>
          <a:p>
            <a:pPr marL="0" indent="0">
              <a:buNone/>
            </a:pPr>
            <a:r>
              <a:rPr lang="en-US" b="1" dirty="0"/>
              <a:t>DG3	</a:t>
            </a:r>
            <a:r>
              <a:rPr lang="en-US" dirty="0"/>
              <a:t>Describe markers with a non-standard symbology</a:t>
            </a:r>
          </a:p>
          <a:p>
            <a:pPr marL="0" indent="0">
              <a:buNone/>
            </a:pPr>
            <a:r>
              <a:rPr lang="en-US" b="1" dirty="0"/>
              <a:t>DG4	</a:t>
            </a:r>
            <a:r>
              <a:rPr lang="en-US" dirty="0"/>
              <a:t>Enable pose estimation of markers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DG5	</a:t>
            </a:r>
            <a:r>
              <a:rPr lang="en-US" dirty="0"/>
              <a:t>Enable relative positioning of objects to markers</a:t>
            </a:r>
          </a:p>
          <a:p>
            <a:pPr marL="0" indent="0">
              <a:buNone/>
            </a:pPr>
            <a:r>
              <a:rPr lang="en-US" b="1" dirty="0"/>
              <a:t>DG6	</a:t>
            </a:r>
            <a:r>
              <a:rPr lang="en-US" dirty="0"/>
              <a:t>Enable markers as engineering reference frames</a:t>
            </a:r>
          </a:p>
          <a:p>
            <a:pPr marL="0" indent="0">
              <a:buNone/>
            </a:pPr>
            <a:r>
              <a:rPr lang="en-US" b="1" dirty="0"/>
              <a:t>DG7	</a:t>
            </a:r>
            <a:r>
              <a:rPr lang="en-US" dirty="0"/>
              <a:t>Facilitate the integration in CV frameworks</a:t>
            </a:r>
            <a:endParaRPr lang="en-BE" b="1" dirty="0"/>
          </a:p>
        </p:txBody>
      </p:sp>
    </p:spTree>
    <p:extLst>
      <p:ext uri="{BB962C8B-B14F-4D97-AF65-F5344CB8AC3E}">
        <p14:creationId xmlns:p14="http://schemas.microsoft.com/office/powerpoint/2010/main" val="2303713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Design</a:t>
            </a:r>
            <a:endParaRPr lang="en-BE" dirty="0"/>
          </a:p>
        </p:txBody>
      </p:sp>
      <p:pic>
        <p:nvPicPr>
          <p:cNvPr id="11" name="Tijdelijke aanduiding voor inhoud 10" descr="Afbeelding met schermopname, tekst, cirkel, meter&#10;&#10;Automatisch gegenereerde beschrijving">
            <a:extLst>
              <a:ext uri="{FF2B5EF4-FFF2-40B4-BE49-F238E27FC236}">
                <a16:creationId xmlns:a16="http://schemas.microsoft.com/office/drawing/2014/main" id="{99598D84-0CD2-D538-F159-8E550D8FC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6" y="1386886"/>
            <a:ext cx="7352759" cy="4273686"/>
          </a:xfr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0431DD6F-4CA2-429A-8057-C96D0EB7082E}"/>
              </a:ext>
            </a:extLst>
          </p:cNvPr>
          <p:cNvSpPr txBox="1"/>
          <p:nvPr/>
        </p:nvSpPr>
        <p:spPr>
          <a:xfrm>
            <a:off x="7750099" y="1386886"/>
            <a:ext cx="422418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600" b="0" i="0" dirty="0">
                <a:solidFill>
                  <a:srgbClr val="333333"/>
                </a:solidFill>
                <a:effectLst/>
                <a:latin typeface="ITC Avant Garde Std Bk" panose="02000503030000020004" pitchFamily="50" charset="0"/>
              </a:rPr>
              <a:t>Maxim Van de Wynckel and Beat Signer. 2022. POSO: A Generic Positioning System Ontology. In The Semantic Web – ISWC 2022: 21st International Semantic Web Conference, Virtual Event, October 23–27, 2022, Proceedings. Springer-Verlag, Berlin, Heidelberg, 231–247.</a:t>
            </a:r>
          </a:p>
        </p:txBody>
      </p:sp>
    </p:spTree>
    <p:extLst>
      <p:ext uri="{BB962C8B-B14F-4D97-AF65-F5344CB8AC3E}">
        <p14:creationId xmlns:p14="http://schemas.microsoft.com/office/powerpoint/2010/main" val="348378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D67FC-3056-71EE-BCDA-7C359FED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Design</a:t>
            </a:r>
            <a:endParaRPr lang="en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98AA4A6-81AC-EF92-1B7C-96E41D96CED1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65418"/>
          <a:stretch/>
        </p:blipFill>
        <p:spPr>
          <a:xfrm>
            <a:off x="595952" y="1321270"/>
            <a:ext cx="11116536" cy="507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43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D67FC-3056-71EE-BCDA-7C359FED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Design</a:t>
            </a:r>
            <a:endParaRPr lang="en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5CE438D-569F-668E-6CEB-6E4906C197B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81279" b="-839"/>
          <a:stretch/>
        </p:blipFill>
        <p:spPr>
          <a:xfrm>
            <a:off x="282081" y="1849711"/>
            <a:ext cx="14349594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33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A358930-1872-9321-49B3-AA8765133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OOPS! Validator (</a:t>
            </a:r>
            <a:r>
              <a:rPr lang="en-US" dirty="0" err="1"/>
              <a:t>OntOlogy</a:t>
            </a:r>
            <a:r>
              <a:rPr lang="en-US" dirty="0"/>
              <a:t> Pitfall Scanner)</a:t>
            </a:r>
          </a:p>
          <a:p>
            <a:r>
              <a:rPr lang="en-US" dirty="0"/>
              <a:t>Examples and generated data for SPARQL</a:t>
            </a:r>
          </a:p>
          <a:p>
            <a:r>
              <a:rPr lang="en-US" dirty="0"/>
              <a:t>SPARQL queries for design goals</a:t>
            </a:r>
          </a:p>
          <a:p>
            <a:r>
              <a:rPr lang="en-US" dirty="0"/>
              <a:t>Demonstrator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736691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Example</a:t>
            </a:r>
            <a:endParaRPr lang="en-BE" dirty="0"/>
          </a:p>
        </p:txBody>
      </p:sp>
      <p:pic>
        <p:nvPicPr>
          <p:cNvPr id="6" name="Afbeelding 5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DA0E4AFD-A373-8ED3-7520-E2B7E30A2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16" y="1053738"/>
            <a:ext cx="10193968" cy="553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0359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15C2184-4B59-4FF5-BDCD-6ECCE4D245CB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1573</Words>
  <Application>Microsoft Office PowerPoint</Application>
  <PresentationFormat>Breedbeeld</PresentationFormat>
  <Paragraphs>120</Paragraphs>
  <Slides>15</Slides>
  <Notes>15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19" baseType="lpstr">
      <vt:lpstr>Aptos</vt:lpstr>
      <vt:lpstr>Arial</vt:lpstr>
      <vt:lpstr>ITC Avant Garde Std Bk</vt:lpstr>
      <vt:lpstr>Kantoorthema</vt:lpstr>
      <vt:lpstr>FidMark: A Fiducial Marker Ontology For Semantically Describing Visual Markers</vt:lpstr>
      <vt:lpstr>Background – Fiducial Marker</vt:lpstr>
      <vt:lpstr>Background – Pose Estimation</vt:lpstr>
      <vt:lpstr>Design Goals</vt:lpstr>
      <vt:lpstr>Ontology Design</vt:lpstr>
      <vt:lpstr>Ontology Design</vt:lpstr>
      <vt:lpstr>Ontology Design</vt:lpstr>
      <vt:lpstr>Validation</vt:lpstr>
      <vt:lpstr>Validation – Example</vt:lpstr>
      <vt:lpstr>Validation – SPARQL queries</vt:lpstr>
      <vt:lpstr>Validation – SPARQL queries</vt:lpstr>
      <vt:lpstr>Validation – SPARQL queries</vt:lpstr>
      <vt:lpstr>Validation – SPARQL queries</vt:lpstr>
      <vt:lpstr>Demonstrator</vt:lpstr>
      <vt:lpstr>Conclusions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Maxim Van de Wynckel</dc:creator>
  <cp:lastModifiedBy>Maxim Van de Wynckel</cp:lastModifiedBy>
  <cp:revision>62</cp:revision>
  <dcterms:created xsi:type="dcterms:W3CDTF">2024-03-01T10:02:16Z</dcterms:created>
  <dcterms:modified xsi:type="dcterms:W3CDTF">2024-05-06T11:13:42Z</dcterms:modified>
</cp:coreProperties>
</file>